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323" r:id="rId2"/>
    <p:sldId id="356" r:id="rId3"/>
    <p:sldId id="358" r:id="rId4"/>
    <p:sldId id="369" r:id="rId5"/>
    <p:sldId id="357" r:id="rId6"/>
    <p:sldId id="359" r:id="rId7"/>
    <p:sldId id="372" r:id="rId8"/>
    <p:sldId id="373" r:id="rId9"/>
    <p:sldId id="371" r:id="rId10"/>
    <p:sldId id="374" r:id="rId11"/>
    <p:sldId id="362" r:id="rId12"/>
    <p:sldId id="375" r:id="rId13"/>
    <p:sldId id="379" r:id="rId14"/>
    <p:sldId id="377" r:id="rId15"/>
    <p:sldId id="378" r:id="rId16"/>
    <p:sldId id="376" r:id="rId17"/>
    <p:sldId id="381" r:id="rId18"/>
    <p:sldId id="360" r:id="rId19"/>
    <p:sldId id="370" r:id="rId20"/>
    <p:sldId id="366" r:id="rId21"/>
    <p:sldId id="365" r:id="rId22"/>
    <p:sldId id="383" r:id="rId23"/>
    <p:sldId id="385" r:id="rId24"/>
    <p:sldId id="382" r:id="rId25"/>
    <p:sldId id="384" r:id="rId26"/>
    <p:sldId id="386" r:id="rId27"/>
    <p:sldId id="367" r:id="rId28"/>
    <p:sldId id="35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607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49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49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4051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29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9758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36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72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18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0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49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4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40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27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29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55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2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63A99-3C6D-4A17-AA5B-57DBBAAA706F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2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ndrewmvd/face-mask-detection" TargetMode="External"/><Relationship Id="rId2" Type="http://schemas.openxmlformats.org/officeDocument/2006/relationships/hyperlink" Target="https://github.com/chandrikadeb7/Face-Mask-Detection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381000"/>
            <a:ext cx="9144000" cy="838200"/>
          </a:xfrm>
        </p:spPr>
        <p:txBody>
          <a:bodyPr anchor="ctr">
            <a:normAutofit fontScale="90000"/>
          </a:bodyPr>
          <a:lstStyle/>
          <a:p>
            <a:pPr algn="ctr" eaLnBrk="1" hangingPunct="1"/>
            <a:r>
              <a:rPr lang="en-US" altLang="en-US" sz="4000" b="1">
                <a:latin typeface="Arial" panose="020B0604020202020204" pitchFamily="34" charset="0"/>
              </a:rPr>
              <a:t>Lab 3</a:t>
            </a:r>
            <a:br>
              <a:rPr lang="en-US" altLang="en-US" sz="4000" b="1" dirty="0">
                <a:latin typeface="Arial" panose="020B0604020202020204" pitchFamily="34" charset="0"/>
              </a:rPr>
            </a:br>
            <a:r>
              <a:rPr lang="en-US" altLang="en-US" sz="1600" b="1" dirty="0">
                <a:latin typeface="Arial" panose="020B0604020202020204" pitchFamily="34" charset="0"/>
              </a:rPr>
              <a:t>(</a:t>
            </a:r>
            <a:r>
              <a:rPr lang="en-US" altLang="en-US" sz="1600" b="1" i="1" dirty="0" err="1">
                <a:solidFill>
                  <a:srgbClr val="FF0000"/>
                </a:solidFill>
                <a:latin typeface="Arial" panose="020B0604020202020204" pitchFamily="34" charset="0"/>
              </a:rPr>
              <a:t>kỹ</a:t>
            </a:r>
            <a:r>
              <a:rPr lang="en-US" altLang="en-US" sz="1600" b="1" i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b="1" i="1" dirty="0" err="1">
                <a:solidFill>
                  <a:srgbClr val="FF0000"/>
                </a:solidFill>
                <a:latin typeface="Arial" panose="020B0604020202020204" pitchFamily="34" charset="0"/>
              </a:rPr>
              <a:t>năng</a:t>
            </a:r>
            <a:r>
              <a:rPr lang="en-US" altLang="en-US" sz="1600" b="1" i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b="1" i="1" dirty="0" err="1">
                <a:solidFill>
                  <a:srgbClr val="FF0000"/>
                </a:solidFill>
                <a:latin typeface="Arial" panose="020B0604020202020204" pitchFamily="34" charset="0"/>
              </a:rPr>
              <a:t>làm</a:t>
            </a:r>
            <a:r>
              <a:rPr lang="en-US" altLang="en-US" sz="1600" b="1" i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b="1" i="1" dirty="0" err="1">
                <a:solidFill>
                  <a:srgbClr val="FF0000"/>
                </a:solidFill>
                <a:latin typeface="Arial" panose="020B0604020202020204" pitchFamily="34" charset="0"/>
              </a:rPr>
              <a:t>việc</a:t>
            </a:r>
            <a:r>
              <a:rPr lang="en-US" altLang="en-US" sz="1600" b="1" i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b="1" i="1" dirty="0" err="1">
                <a:solidFill>
                  <a:srgbClr val="FF0000"/>
                </a:solidFill>
                <a:latin typeface="Arial" panose="020B0604020202020204" pitchFamily="34" charset="0"/>
              </a:rPr>
              <a:t>nhóm</a:t>
            </a:r>
            <a:r>
              <a:rPr lang="en-US" altLang="en-US" sz="1600" b="1" dirty="0"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EEFD46AD-16DE-5655-7554-F4317A508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" y="1317676"/>
            <a:ext cx="11341100" cy="48006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9pPr>
          </a:lstStyle>
          <a:p>
            <a:pPr marL="223838" indent="-223838" eaLnBrk="1" hangingPunct="1">
              <a:defRPr/>
            </a:pPr>
            <a:r>
              <a:rPr lang="en-US" altLang="en-US" sz="2500" b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Chương</a:t>
            </a:r>
            <a:r>
              <a:rPr lang="en-US" altLang="en-US" sz="25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3: </a:t>
            </a:r>
            <a:r>
              <a:rPr lang="en-US" altLang="en-US" sz="2500" b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Phát</a:t>
            </a:r>
            <a:r>
              <a:rPr lang="en-US" altLang="en-US" sz="25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500" b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triển</a:t>
            </a:r>
            <a:r>
              <a:rPr lang="en-US" altLang="en-US" sz="25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500" b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ứng</a:t>
            </a:r>
            <a:r>
              <a:rPr lang="en-US" altLang="en-US" sz="25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500" b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dụng</a:t>
            </a:r>
            <a:r>
              <a:rPr lang="en-US" altLang="en-US" sz="25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IoT </a:t>
            </a:r>
            <a:r>
              <a:rPr lang="en-US" altLang="en-US" sz="2500" b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cho</a:t>
            </a:r>
            <a:r>
              <a:rPr lang="en-US" altLang="en-US" sz="25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AI</a:t>
            </a:r>
            <a:endParaRPr lang="en-US" altLang="en-US" sz="25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marL="354012" lvl="1" eaLnBrk="1" hangingPunct="1">
              <a:defRPr/>
            </a:pP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3.0 </a:t>
            </a:r>
            <a:r>
              <a:rPr lang="en-US" alt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Đặc</a:t>
            </a: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tả</a:t>
            </a: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hệ</a:t>
            </a: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thống</a:t>
            </a: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– </a:t>
            </a:r>
            <a:r>
              <a:rPr lang="en-US" alt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Sơ</a:t>
            </a: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đồ</a:t>
            </a:r>
            <a:endParaRPr lang="en-US" altLang="en-US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marL="354012" lvl="1" eaLnBrk="1" hangingPunct="1">
              <a:defRPr/>
            </a:pP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3.1 </a:t>
            </a:r>
            <a:r>
              <a:rPr lang="vi-VN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Giới thiệu về Techable Machine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marL="354012" lvl="1" eaLnBrk="1" hangingPunct="1"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3.2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Quá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trình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thực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hiện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coding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và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Kết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nối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bị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ESP32-CAM</a:t>
            </a:r>
          </a:p>
          <a:p>
            <a:pPr marL="525462" lvl="1" indent="-171450" eaLnBrk="1" hangingPunct="1">
              <a:buFontTx/>
              <a:buChar char="-"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	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Nạp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code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vào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cho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bị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ESP32-CAM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thông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qua IDE Arduino</a:t>
            </a:r>
          </a:p>
          <a:p>
            <a:pPr marL="811212" lvl="1" indent="-457200" eaLnBrk="1" hangingPunct="1">
              <a:buFontTx/>
              <a:buChar char="-"/>
              <a:defRPr/>
            </a:pPr>
            <a:r>
              <a:rPr lang="en-US" alt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Thực</a:t>
            </a: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hiện</a:t>
            </a: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gọi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API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nhận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diện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mang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khẩu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trang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từ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Techable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Machine</a:t>
            </a:r>
          </a:p>
          <a:p>
            <a:pPr marL="811212" lvl="1" indent="-457200" eaLnBrk="1" hangingPunct="1">
              <a:buFontTx/>
              <a:buChar char="-"/>
              <a:defRPr/>
            </a:pPr>
            <a:r>
              <a:rPr lang="pt-BR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Hàm request từ Telegram đến ESP32-CAM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marL="811212" lvl="1" indent="-457200" eaLnBrk="1" hangingPunct="1">
              <a:buFontTx/>
              <a:buChar char="-"/>
              <a:defRPr/>
            </a:pP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Hàm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trả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dữ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liệu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từ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ESP32-CAM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về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Telegram</a:t>
            </a:r>
          </a:p>
          <a:p>
            <a:pPr marL="811212" lvl="1" indent="-457200" eaLnBrk="1" hangingPunct="1">
              <a:buFontTx/>
              <a:buChar char="-"/>
              <a:defRPr/>
            </a:pP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Cài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đặt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thông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báo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trong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Telegram</a:t>
            </a:r>
          </a:p>
          <a:p>
            <a:pPr marL="354012" lvl="1" eaLnBrk="1" hangingPunct="1"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3.3 </a:t>
            </a:r>
            <a:r>
              <a:rPr lang="vi-VN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Hệ thống phát hiện người không mang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và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có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mang</a:t>
            </a:r>
            <a:r>
              <a:rPr lang="vi-VN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khẩu trang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trường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hợp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còn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lại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.</a:t>
            </a:r>
            <a:endParaRPr lang="en-US" altLang="en-US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eaLnBrk="1" hangingPunct="1">
              <a:defRPr/>
            </a:pPr>
            <a:endParaRPr lang="en-US" altLang="en-US" sz="4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2D06-C676-20CC-8BDA-D98869C7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ESP32 CAM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6B0436-11B2-2730-68BD-138FADFC8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74209"/>
            <a:ext cx="5532231" cy="3778250"/>
          </a:xfrm>
        </p:spPr>
      </p:pic>
    </p:spTree>
    <p:extLst>
      <p:ext uri="{BB962C8B-B14F-4D97-AF65-F5344CB8AC3E}">
        <p14:creationId xmlns:p14="http://schemas.microsoft.com/office/powerpoint/2010/main" val="741188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3.2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Nạp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code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cho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ESP32-CAM</a:t>
            </a:r>
            <a:endParaRPr lang="en-US" altLang="en-US" sz="4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267C6C0-E642-A01F-6C25-AAB5F21AE4F3}"/>
              </a:ext>
            </a:extLst>
          </p:cNvPr>
          <p:cNvSpPr txBox="1"/>
          <p:nvPr/>
        </p:nvSpPr>
        <p:spPr>
          <a:xfrm>
            <a:off x="412458" y="1219200"/>
            <a:ext cx="11367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nạp</a:t>
            </a:r>
            <a:r>
              <a:rPr lang="en-US" dirty="0"/>
              <a:t> code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phút</a:t>
            </a:r>
            <a:r>
              <a:rPr lang="en-US" dirty="0"/>
              <a:t>,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ở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cam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 console.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10E31-1B5C-B57C-2CFD-A3E5F10D6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94" y="2316085"/>
            <a:ext cx="4861981" cy="34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9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7F3-3C38-EFB8-8AC2-1BAD156E8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55" y="222778"/>
            <a:ext cx="10472766" cy="1280890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Telegram, MQTT,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Filebase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4DDD4A-6092-710D-BE3C-566BEEC3E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675" y="1503668"/>
            <a:ext cx="3799472" cy="484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2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495621-DDC2-B795-72B4-F3E7482CF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0417" y="1068197"/>
            <a:ext cx="3921719" cy="5692819"/>
          </a:xfr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4A135789-57A6-85EB-4F77-CC2E7E3FF3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8363" y="70215"/>
            <a:ext cx="11375281" cy="1281112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Quá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trình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nạp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code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cho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ESP32-CAM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thành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công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C04F60-D14F-9F87-E463-AFAABA57B56F}"/>
              </a:ext>
            </a:extLst>
          </p:cNvPr>
          <p:cNvSpPr txBox="1"/>
          <p:nvPr/>
        </p:nvSpPr>
        <p:spPr>
          <a:xfrm>
            <a:off x="7579895" y="1796716"/>
            <a:ext cx="3994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Reset </a:t>
            </a:r>
            <a:r>
              <a:rPr lang="en-US" dirty="0"/>
              <a:t>Board </a:t>
            </a:r>
            <a:r>
              <a:rPr lang="en-US" b="1" dirty="0"/>
              <a:t>: </a:t>
            </a:r>
            <a:r>
              <a:rPr lang="en-US" dirty="0"/>
              <a:t>Camera, </a:t>
            </a:r>
            <a:r>
              <a:rPr lang="en-US" dirty="0" err="1"/>
              <a:t>nhúng</a:t>
            </a:r>
            <a:r>
              <a:rPr lang="en-US" dirty="0"/>
              <a:t>. Khi connecting…………</a:t>
            </a:r>
          </a:p>
        </p:txBody>
      </p:sp>
    </p:spTree>
    <p:extLst>
      <p:ext uri="{BB962C8B-B14F-4D97-AF65-F5344CB8AC3E}">
        <p14:creationId xmlns:p14="http://schemas.microsoft.com/office/powerpoint/2010/main" val="3835399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0D79D-E4A8-EAB6-D617-CA5EA96C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DE698C-63E9-199D-E647-54E890675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1435" y="2248338"/>
            <a:ext cx="3939881" cy="2987299"/>
          </a:xfrm>
        </p:spPr>
      </p:pic>
    </p:spTree>
    <p:extLst>
      <p:ext uri="{BB962C8B-B14F-4D97-AF65-F5344CB8AC3E}">
        <p14:creationId xmlns:p14="http://schemas.microsoft.com/office/powerpoint/2010/main" val="3754022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B154DA-2FED-00EF-BED6-7B2A2865E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833" y="1318499"/>
            <a:ext cx="11037745" cy="4272175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64C214C-625A-F195-2529-CEDBB70F14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3949" y="155779"/>
            <a:ext cx="11551640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Thực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hiện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gọi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API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nhận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diện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mang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khẩu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trang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từ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Techable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Machine</a:t>
            </a:r>
            <a:endParaRPr lang="en-US" altLang="en-US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719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B7EB2-09EF-42C8-097E-2060C75AE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Reset Camera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b="1" dirty="0"/>
              <a:t>IP camera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D0ABF7-AA05-88D4-763C-F018F2273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5182" y="1273973"/>
            <a:ext cx="8911687" cy="4637877"/>
          </a:xfrm>
        </p:spPr>
      </p:pic>
    </p:spTree>
    <p:extLst>
      <p:ext uri="{BB962C8B-B14F-4D97-AF65-F5344CB8AC3E}">
        <p14:creationId xmlns:p14="http://schemas.microsoft.com/office/powerpoint/2010/main" val="2901842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C8E9-1CCE-FDF9-726F-C2E2C246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819" y="6327078"/>
            <a:ext cx="8911687" cy="1280890"/>
          </a:xfrm>
        </p:spPr>
        <p:txBody>
          <a:bodyPr>
            <a:normAutofit/>
          </a:bodyPr>
          <a:lstStyle/>
          <a:p>
            <a:r>
              <a:rPr lang="en-US" sz="1500" dirty="0"/>
              <a:t>https://teachablemachine.withgoogle.com/models/XHqAtmRxi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B2202D-66C7-836C-53E4-0282BD928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802" y="1108045"/>
            <a:ext cx="8911686" cy="480380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EFBBE1-3586-C4CD-86E5-31343E5D97D0}"/>
              </a:ext>
            </a:extLst>
          </p:cNvPr>
          <p:cNvSpPr txBox="1"/>
          <p:nvPr/>
        </p:nvSpPr>
        <p:spPr>
          <a:xfrm>
            <a:off x="2656973" y="476783"/>
            <a:ext cx="610001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Teachable Machine</a:t>
            </a:r>
          </a:p>
        </p:txBody>
      </p:sp>
    </p:spTree>
    <p:extLst>
      <p:ext uri="{BB962C8B-B14F-4D97-AF65-F5344CB8AC3E}">
        <p14:creationId xmlns:p14="http://schemas.microsoft.com/office/powerpoint/2010/main" val="3109153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pt-BR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Đăng ký Telegram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74A509C-9DC1-3547-8975-AC46516F5F05}"/>
              </a:ext>
            </a:extLst>
          </p:cNvPr>
          <p:cNvSpPr txBox="1"/>
          <p:nvPr/>
        </p:nvSpPr>
        <p:spPr>
          <a:xfrm>
            <a:off x="1239520" y="1363981"/>
            <a:ext cx="9428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Link: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Down load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cặt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https://desktop.telegram.org/?setln=en</a:t>
            </a:r>
          </a:p>
        </p:txBody>
      </p:sp>
    </p:spTree>
    <p:extLst>
      <p:ext uri="{BB962C8B-B14F-4D97-AF65-F5344CB8AC3E}">
        <p14:creationId xmlns:p14="http://schemas.microsoft.com/office/powerpoint/2010/main" val="3220199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pt-BR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Hàm request từ Telegram đến ESP32-CAM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FF27743-B76B-A05C-01FB-270C22789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857" y="1376210"/>
            <a:ext cx="6302286" cy="5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03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3.0 </a:t>
            </a:r>
            <a:r>
              <a:rPr lang="en-US" alt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Đặc</a:t>
            </a:r>
            <a: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tả</a:t>
            </a:r>
            <a: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hệ</a:t>
            </a:r>
            <a: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thống</a:t>
            </a:r>
            <a: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– </a:t>
            </a:r>
            <a:r>
              <a:rPr lang="en-US" alt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Sơ</a:t>
            </a:r>
            <a: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đồ</a:t>
            </a:r>
            <a:endParaRPr lang="en-US" altLang="en-US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AC668D1-A034-4CBB-9BD7-48CA3E1F7908}"/>
              </a:ext>
            </a:extLst>
          </p:cNvPr>
          <p:cNvSpPr txBox="1"/>
          <p:nvPr/>
        </p:nvSpPr>
        <p:spPr>
          <a:xfrm>
            <a:off x="889234" y="4478720"/>
            <a:ext cx="106288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Mô hình hoạt động của hệ thống Face Mask Detection bao gồm các thành phần như</a:t>
            </a:r>
          </a:p>
          <a:p>
            <a:r>
              <a:rPr lang="vi-VN" dirty="0"/>
              <a:t>bên dưới:</a:t>
            </a:r>
          </a:p>
          <a:p>
            <a:r>
              <a:rPr lang="vi-VN" dirty="0"/>
              <a:t>- Dùng thiết bị ESP32-CAM kết nối với máy tính.</a:t>
            </a:r>
          </a:p>
          <a:p>
            <a:r>
              <a:rPr lang="vi-VN" dirty="0"/>
              <a:t>- Dùng Arduino nạp code cho thiết bị ESP32-CAM.</a:t>
            </a:r>
          </a:p>
          <a:p>
            <a:r>
              <a:rPr lang="vi-VN" dirty="0"/>
              <a:t>- ESP32-CAM sử dụng API của Techable Machine (source code trong Arduino).</a:t>
            </a:r>
          </a:p>
          <a:p>
            <a:r>
              <a:rPr lang="vi-VN" dirty="0"/>
              <a:t>- Thực hiện chức năng phát hiện mang khẩu trang và trả kết quả về Telegram.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EB1F5-1BA6-9BCF-C886-1649EEDAC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40" y="1313088"/>
            <a:ext cx="9298626" cy="316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85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058400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Hàm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trả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dữ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liệu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từ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ESP32-CAM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về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Telegram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F6EDEC6-C913-F6BE-5F42-0887F9922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900" y="1407871"/>
            <a:ext cx="9243861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04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Cài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đặt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thông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báo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trong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Telegram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9018BD9-95C8-B0F0-8489-82E380A98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433" y="1695299"/>
            <a:ext cx="5162112" cy="471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25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74E192-B28A-524B-8F0E-D7DE4F8BC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07" y="2518103"/>
            <a:ext cx="10758654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3.3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Kết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quả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: </a:t>
            </a:r>
            <a:r>
              <a:rPr lang="vi-VN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phát hiện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khuôn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mặt</a:t>
            </a:r>
            <a:r>
              <a:rPr lang="vi-VN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người không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đeo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và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có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đeo</a:t>
            </a:r>
            <a:r>
              <a:rPr lang="vi-VN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khẩu trang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trường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hợp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còn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lại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.</a:t>
            </a:r>
            <a:br>
              <a:rPr lang="en-US" alt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128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DC082-5824-0A2A-6BDB-0C740E1F9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241" y="62636"/>
            <a:ext cx="10403305" cy="1280890"/>
          </a:xfrm>
        </p:spPr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b="1" dirty="0" err="1"/>
              <a:t>không</a:t>
            </a:r>
            <a:r>
              <a:rPr lang="en-US" b="1" dirty="0"/>
              <a:t> </a:t>
            </a:r>
            <a:r>
              <a:rPr lang="en-US" b="1" dirty="0" err="1"/>
              <a:t>đeo</a:t>
            </a:r>
            <a:r>
              <a:rPr lang="en-US" b="1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b="1" dirty="0"/>
              <a:t> ACC = 100%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A10F99-46BF-5D2D-1BB3-2DE5ED22E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241" y="1343526"/>
            <a:ext cx="9799771" cy="5285650"/>
          </a:xfrm>
        </p:spPr>
      </p:pic>
    </p:spTree>
    <p:extLst>
      <p:ext uri="{BB962C8B-B14F-4D97-AF65-F5344CB8AC3E}">
        <p14:creationId xmlns:p14="http://schemas.microsoft.com/office/powerpoint/2010/main" val="3483688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7E425-22A5-1D72-42D0-4BF0419AE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23044-77FD-D18C-1C9C-804F8866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37" y="1264555"/>
            <a:ext cx="11301663" cy="5503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BE2A560-2846-3EA8-2322-39B38FB63898}"/>
              </a:ext>
            </a:extLst>
          </p:cNvPr>
          <p:cNvSpPr txBox="1">
            <a:spLocks/>
          </p:cNvSpPr>
          <p:nvPr/>
        </p:nvSpPr>
        <p:spPr>
          <a:xfrm>
            <a:off x="1285791" y="-93775"/>
            <a:ext cx="1040330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b="1" dirty="0" err="1"/>
              <a:t>đeo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b="1" dirty="0"/>
              <a:t> ACC = 100%</a:t>
            </a:r>
          </a:p>
        </p:txBody>
      </p:sp>
    </p:spTree>
    <p:extLst>
      <p:ext uri="{BB962C8B-B14F-4D97-AF65-F5344CB8AC3E}">
        <p14:creationId xmlns:p14="http://schemas.microsoft.com/office/powerpoint/2010/main" val="3179945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014F74-B240-F09D-B5BB-729FAABAD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FB5E0A-D6DD-F265-5F12-260B141A6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791" y="1349398"/>
            <a:ext cx="10004675" cy="518247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962FD6-E7CC-2A2B-217A-3C28FD2F4502}"/>
              </a:ext>
            </a:extLst>
          </p:cNvPr>
          <p:cNvSpPr txBox="1">
            <a:spLocks/>
          </p:cNvSpPr>
          <p:nvPr/>
        </p:nvSpPr>
        <p:spPr>
          <a:xfrm>
            <a:off x="1285791" y="-93775"/>
            <a:ext cx="1040330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/>
              <a:t>ACC = 100%</a:t>
            </a:r>
          </a:p>
        </p:txBody>
      </p:sp>
    </p:spTree>
    <p:extLst>
      <p:ext uri="{BB962C8B-B14F-4D97-AF65-F5344CB8AC3E}">
        <p14:creationId xmlns:p14="http://schemas.microsoft.com/office/powerpoint/2010/main" val="1848811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3962FD6-E7CC-2A2B-217A-3C28FD2F4502}"/>
              </a:ext>
            </a:extLst>
          </p:cNvPr>
          <p:cNvSpPr txBox="1">
            <a:spLocks/>
          </p:cNvSpPr>
          <p:nvPr/>
        </p:nvSpPr>
        <p:spPr>
          <a:xfrm>
            <a:off x="1149434" y="73508"/>
            <a:ext cx="1040330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Telegram: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4BB92-EFB3-82A1-7DCB-D16C84556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64" y="1294057"/>
            <a:ext cx="10240460" cy="507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22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3.0 </a:t>
            </a:r>
            <a:r>
              <a:rPr lang="en-US" sz="40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TÀI LI</a:t>
            </a:r>
            <a:r>
              <a:rPr lang="en-US" sz="4000" b="1" i="0" u="none" strike="noStrike" baseline="0" dirty="0">
                <a:solidFill>
                  <a:srgbClr val="FF0000"/>
                </a:solidFill>
                <a:latin typeface="TimesNewRomanPS-BoldMT"/>
              </a:rPr>
              <a:t>Ệ</a:t>
            </a:r>
            <a:r>
              <a:rPr lang="en-US" sz="40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U THAM KH</a:t>
            </a:r>
            <a:r>
              <a:rPr lang="en-US" sz="4000" b="1" i="0" u="none" strike="noStrike" baseline="0" dirty="0">
                <a:solidFill>
                  <a:srgbClr val="FF0000"/>
                </a:solidFill>
                <a:latin typeface="TimesNewRomanPS-BoldMT"/>
              </a:rPr>
              <a:t>Ả</a:t>
            </a:r>
            <a:r>
              <a:rPr lang="en-US" sz="40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O</a:t>
            </a:r>
            <a:endParaRPr lang="en-US" altLang="en-US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58D4DE-AC32-84FD-CC16-9A8E771679A6}"/>
              </a:ext>
            </a:extLst>
          </p:cNvPr>
          <p:cNvSpPr txBox="1"/>
          <p:nvPr/>
        </p:nvSpPr>
        <p:spPr>
          <a:xfrm>
            <a:off x="1371600" y="1608505"/>
            <a:ext cx="8823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</a:t>
            </a:r>
            <a:r>
              <a:rPr lang="en-US" dirty="0">
                <a:hlinkClick r:id="rId2"/>
              </a:rPr>
              <a:t>https://github.com/chandrikadeb7/Face-Mask-Detection</a:t>
            </a:r>
            <a:endParaRPr lang="en-US" dirty="0"/>
          </a:p>
          <a:p>
            <a:r>
              <a:rPr lang="en-US" dirty="0"/>
              <a:t>[2] </a:t>
            </a:r>
            <a:r>
              <a:rPr lang="en-US" dirty="0">
                <a:hlinkClick r:id="rId3"/>
              </a:rPr>
              <a:t>Face Mask Detection | Kaggle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42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F178E0-7557-8E6B-65A1-53D3BC3FEF03}"/>
              </a:ext>
            </a:extLst>
          </p:cNvPr>
          <p:cNvCxnSpPr/>
          <p:nvPr/>
        </p:nvCxnSpPr>
        <p:spPr>
          <a:xfrm>
            <a:off x="1803400" y="1219200"/>
            <a:ext cx="8585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74FBE2B-FB43-44DD-D95C-2652B113C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90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3.1 </a:t>
            </a:r>
            <a:r>
              <a:rPr lang="vi-VN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Giới thiệu về Techable Machine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FDB3096-285E-1800-2FDD-D1F4AF1CD429}"/>
              </a:ext>
            </a:extLst>
          </p:cNvPr>
          <p:cNvSpPr txBox="1"/>
          <p:nvPr/>
        </p:nvSpPr>
        <p:spPr>
          <a:xfrm>
            <a:off x="1073791" y="1450132"/>
            <a:ext cx="102597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vi-VN" dirty="0"/>
              <a:t>Teachable Machine là một công cụ dựa trên web giúp tạo các mô hình máy học</a:t>
            </a:r>
            <a:r>
              <a:rPr lang="en-US" dirty="0"/>
              <a:t> </a:t>
            </a:r>
            <a:r>
              <a:rPr lang="vi-VN" dirty="0"/>
              <a:t>nhanh chóng, dễ dàng và mọi người đều có thể truy cập được.</a:t>
            </a:r>
          </a:p>
          <a:p>
            <a:r>
              <a:rPr lang="en-US" dirty="0"/>
              <a:t>- </a:t>
            </a:r>
            <a:r>
              <a:rPr lang="vi-VN" dirty="0"/>
              <a:t>Là công cụ nền web của Google Creative Lab + PAIR kết hợp cùng studio thiết kế</a:t>
            </a:r>
            <a:r>
              <a:rPr lang="en-US" dirty="0"/>
              <a:t> </a:t>
            </a:r>
            <a:r>
              <a:rPr lang="vi-VN" dirty="0"/>
              <a:t>Stoj và Use All</a:t>
            </a:r>
            <a:r>
              <a:rPr lang="en-US" dirty="0"/>
              <a:t>,</a:t>
            </a:r>
            <a:r>
              <a:rPr lang="vi-VN" dirty="0"/>
              <a:t> khám phá cách hoạt động của máy học</a:t>
            </a:r>
            <a:r>
              <a:rPr lang="en-US" dirty="0"/>
              <a:t> </a:t>
            </a:r>
            <a:r>
              <a:rPr lang="vi-VN" dirty="0"/>
              <a:t>(machine learning)</a:t>
            </a:r>
            <a:r>
              <a:rPr lang="en-US" dirty="0"/>
              <a:t>, </a:t>
            </a:r>
            <a:r>
              <a:rPr lang="vi-VN" dirty="0"/>
              <a:t>huấn luyện một mạng nơ-ro</a:t>
            </a:r>
            <a:r>
              <a:rPr lang="en-US" dirty="0"/>
              <a:t>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DE806-3C83-535A-DD88-78A3AA98B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17" y="3169489"/>
            <a:ext cx="5004171" cy="34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5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13840" y="286032"/>
            <a:ext cx="9855200" cy="838200"/>
          </a:xfrm>
        </p:spPr>
        <p:txBody>
          <a:bodyPr anchor="ctr">
            <a:normAutofit fontScale="90000"/>
          </a:bodyPr>
          <a:lstStyle/>
          <a:p>
            <a:pPr marL="354012" lvl="1" algn="ctr" eaLnBrk="1" hangingPunct="1">
              <a:defRPr/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3.2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Quá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trình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thực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hiện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coding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và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Kết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nối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bị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ESP32-CAM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F42F02-9175-B09E-A07E-51666EA16101}"/>
              </a:ext>
            </a:extLst>
          </p:cNvPr>
          <p:cNvSpPr txBox="1"/>
          <p:nvPr/>
        </p:nvSpPr>
        <p:spPr>
          <a:xfrm>
            <a:off x="427139" y="1283689"/>
            <a:ext cx="10240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ESP32-CAM </a:t>
            </a:r>
            <a:r>
              <a:rPr lang="en-US" sz="18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Laptop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micro-USB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ESP32-CAM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USB-A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laptop.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C4FA85-9F8A-1D3E-AFAF-38108C7D8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37524" y="1610467"/>
            <a:ext cx="4252717" cy="5670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E8EEE4-916C-A232-934C-A8C0284274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24916" r="2451" b="6128"/>
          <a:stretch/>
        </p:blipFill>
        <p:spPr>
          <a:xfrm>
            <a:off x="6441330" y="2011108"/>
            <a:ext cx="4774146" cy="45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25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13840" y="286032"/>
            <a:ext cx="9855200" cy="838200"/>
          </a:xfrm>
        </p:spPr>
        <p:txBody>
          <a:bodyPr anchor="ctr">
            <a:normAutofit fontScale="90000"/>
          </a:bodyPr>
          <a:lstStyle/>
          <a:p>
            <a:pPr marL="354012" lvl="1" algn="ctr" eaLnBrk="1" hangingPunct="1">
              <a:defRPr/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3.2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Quá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trình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thực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hiện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coding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và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Kết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nối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bị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ESP32-CAM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F42F02-9175-B09E-A07E-51666EA16101}"/>
              </a:ext>
            </a:extLst>
          </p:cNvPr>
          <p:cNvSpPr txBox="1"/>
          <p:nvPr/>
        </p:nvSpPr>
        <p:spPr>
          <a:xfrm>
            <a:off x="427139" y="1283689"/>
            <a:ext cx="10240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ESP32-CAM </a:t>
            </a:r>
            <a:r>
              <a:rPr lang="en-US" sz="18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Laptop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micro-USB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ESP32-CAM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USB-A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laptop.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A45004-F897-0B3F-D170-022AA808C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1" y="2179066"/>
            <a:ext cx="5198378" cy="3898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2AC47F-7E30-A00F-A47A-E1BFA0A70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782" y="2179067"/>
            <a:ext cx="5198378" cy="389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73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Thư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viện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cho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esp32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và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esp8266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292AB4C-C741-3C3E-092F-C90B6DF84EF8}"/>
              </a:ext>
            </a:extLst>
          </p:cNvPr>
          <p:cNvSpPr txBox="1"/>
          <p:nvPr/>
        </p:nvSpPr>
        <p:spPr>
          <a:xfrm>
            <a:off x="933275" y="1325109"/>
            <a:ext cx="10945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https://dl.espressif.com/dl/package_esp32_index.json,http://arduino.esp8266.com/stable/package_esp8266com_index.json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5F2D6-9546-C6F2-484A-ACD5F16D7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07" y="1971440"/>
            <a:ext cx="6096528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20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Thực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hiện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mã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lệnh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(coding)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01A2506-1389-7738-C52D-F9F7CE52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36" y="2088353"/>
            <a:ext cx="5387807" cy="34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71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Thực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hiện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mã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lệnh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(coding)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292AB4C-C741-3C3E-092F-C90B6DF84EF8}"/>
              </a:ext>
            </a:extLst>
          </p:cNvPr>
          <p:cNvSpPr txBox="1"/>
          <p:nvPr/>
        </p:nvSpPr>
        <p:spPr>
          <a:xfrm>
            <a:off x="933275" y="1325109"/>
            <a:ext cx="10945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https://dl.espressif.com/dl/package_esp32_index.json,http://arduino.esp8266.com/stable/package_esp8266com_index.json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0A57A-DD84-FA35-8F10-2980A96CD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647" y="2077348"/>
            <a:ext cx="7506350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84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Thực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hiện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mã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lệnh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(coding)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292AB4C-C741-3C3E-092F-C90B6DF84EF8}"/>
              </a:ext>
            </a:extLst>
          </p:cNvPr>
          <p:cNvSpPr txBox="1"/>
          <p:nvPr/>
        </p:nvSpPr>
        <p:spPr>
          <a:xfrm>
            <a:off x="933275" y="1325109"/>
            <a:ext cx="10945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,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nạp</a:t>
            </a:r>
            <a:r>
              <a:rPr lang="en-US" dirty="0"/>
              <a:t> code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ESP32-CAM </a:t>
            </a:r>
            <a:r>
              <a:rPr lang="en-US" dirty="0" err="1"/>
              <a:t>thông</a:t>
            </a:r>
            <a:r>
              <a:rPr lang="en-US" dirty="0"/>
              <a:t> qua IDE Arduino.</a:t>
            </a:r>
          </a:p>
          <a:p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cổng</a:t>
            </a:r>
            <a:r>
              <a:rPr lang="en-US" dirty="0"/>
              <a:t> COM, </a:t>
            </a:r>
            <a:r>
              <a:rPr lang="en-US" dirty="0" err="1"/>
              <a:t>nạp</a:t>
            </a:r>
            <a:r>
              <a:rPr lang="en-US" dirty="0"/>
              <a:t> code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FE34D-2012-3A0A-9F76-1371FD2E3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234" y="2332157"/>
            <a:ext cx="4961050" cy="36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1125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lnDef>
      <a:spPr>
        <a:ln w="254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503</TotalTime>
  <Words>730</Words>
  <Application>Microsoft Office PowerPoint</Application>
  <PresentationFormat>Widescreen</PresentationFormat>
  <Paragraphs>60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Century Gothic</vt:lpstr>
      <vt:lpstr>Tahoma</vt:lpstr>
      <vt:lpstr>Times New Roman</vt:lpstr>
      <vt:lpstr>TimesNewRomanPS-BoldMT</vt:lpstr>
      <vt:lpstr>Wingdings 3</vt:lpstr>
      <vt:lpstr>Wisp</vt:lpstr>
      <vt:lpstr>Lab 3 (kỹ năng làm việc nhóm)</vt:lpstr>
      <vt:lpstr>3.0 Đặc tả hệ thống – Sơ đồ</vt:lpstr>
      <vt:lpstr>3.1 Giới thiệu về Techable Machine</vt:lpstr>
      <vt:lpstr>3.2 Quá trình thực hiện coding và Kết nối thiết bị ESP32-CAM</vt:lpstr>
      <vt:lpstr>3.2 Quá trình thực hiện coding và Kết nối thiết bị ESP32-CAM</vt:lpstr>
      <vt:lpstr>Thư viện cho esp32 và esp8266 </vt:lpstr>
      <vt:lpstr>Thực hiện mã lệnh (coding)</vt:lpstr>
      <vt:lpstr>Thực hiện mã lệnh (coding)</vt:lpstr>
      <vt:lpstr>Thực hiện mã lệnh (coding)</vt:lpstr>
      <vt:lpstr>ESP32 CAM</vt:lpstr>
      <vt:lpstr>3.2 Nạp code cho ESP32-CAM</vt:lpstr>
      <vt:lpstr>Cài đặt thư viện cho Telegram, MQTT, Filebase,…</vt:lpstr>
      <vt:lpstr>Quá trình nạp code cho ESP32-CAM thành công</vt:lpstr>
      <vt:lpstr>Xem kết quả: ip, ảnh, …</vt:lpstr>
      <vt:lpstr>Thực hiện gọi API nhận diện mang khẩu trang từ Techable Machine</vt:lpstr>
      <vt:lpstr>Reset Camera để nhận IP camera</vt:lpstr>
      <vt:lpstr>https://teachablemachine.withgoogle.com/models/XHqAtmRxi</vt:lpstr>
      <vt:lpstr>Đăng ký Telegram</vt:lpstr>
      <vt:lpstr>Hàm request từ Telegram đến ESP32-CAM</vt:lpstr>
      <vt:lpstr>Hàm trả dữ liệu từ ESP32-CAM về Telegram</vt:lpstr>
      <vt:lpstr>Cài đặt thông báo trong Telegram</vt:lpstr>
      <vt:lpstr>3.3 Kết quả: phát hiện khuôn mặt người không đeo và có đeo khẩu trang, trường hợp còn lại. </vt:lpstr>
      <vt:lpstr>Kết quả từ mô hình nhận diện không đeo khẩu trang là ACC = 100%</vt:lpstr>
      <vt:lpstr>PowerPoint Presentation</vt:lpstr>
      <vt:lpstr>PowerPoint Presentation</vt:lpstr>
      <vt:lpstr>PowerPoint Presentation</vt:lpstr>
      <vt:lpstr>3.0 TÀI LIỆU THAM KHẢO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Môn học: IoT và Ứng dụng</dc:title>
  <dc:creator>Minh Linh</dc:creator>
  <cp:lastModifiedBy>N20DCCN125</cp:lastModifiedBy>
  <cp:revision>87</cp:revision>
  <dcterms:created xsi:type="dcterms:W3CDTF">2022-07-13T13:13:13Z</dcterms:created>
  <dcterms:modified xsi:type="dcterms:W3CDTF">2023-10-02T14:57:34Z</dcterms:modified>
</cp:coreProperties>
</file>